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7" r:id="rId6"/>
    <p:sldId id="275" r:id="rId7"/>
    <p:sldId id="268" r:id="rId8"/>
    <p:sldId id="258" r:id="rId9"/>
    <p:sldId id="270" r:id="rId10"/>
    <p:sldId id="271" r:id="rId11"/>
    <p:sldId id="272" r:id="rId12"/>
    <p:sldId id="273" r:id="rId13"/>
    <p:sldId id="274" r:id="rId14"/>
    <p:sldId id="269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1laYPF4a+wweCvLLNFjdLiCrr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 nedbrydning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79F-4A2A-9423-43531813B7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9F-4A2A-9423-43531813B7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F79F-4A2A-9423-43531813B7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9F-4A2A-9423-43531813B7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9F-4A2A-9423-43531813B7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9F-4A2A-9423-43531813B79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9F-4A2A-9423-43531813B79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9F-4A2A-9423-43531813B79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Høre forklaringer</c:v>
                </c:pt>
                <c:pt idx="1">
                  <c:v>Votering</c:v>
                </c:pt>
                <c:pt idx="2">
                  <c:v>Underretning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F-4A2A-9423-43531813B79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E5.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9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Call book for team race, Call G2.</a:t>
            </a: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023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H5.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65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J3.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352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D4.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27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Case i </a:t>
            </a:r>
            <a:r>
              <a:rPr lang="da-DK" dirty="0" err="1"/>
              <a:t>casebogen</a:t>
            </a:r>
            <a:r>
              <a:rPr lang="da-DK" dirty="0"/>
              <a:t>.</a:t>
            </a: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56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J5. </a:t>
            </a:r>
            <a:r>
              <a:rPr lang="en-US" dirty="0" err="1"/>
              <a:t>Bemærk</a:t>
            </a:r>
            <a:r>
              <a:rPr lang="en-US" dirty="0"/>
              <a:t>, at 18.4 er </a:t>
            </a:r>
            <a:r>
              <a:rPr lang="en-US" dirty="0" err="1"/>
              <a:t>slettet</a:t>
            </a:r>
            <a:r>
              <a:rPr lang="en-US" dirty="0"/>
              <a:t> for </a:t>
            </a:r>
            <a:r>
              <a:rPr lang="en-US" dirty="0" err="1"/>
              <a:t>holdsejlads</a:t>
            </a:r>
            <a:r>
              <a:rPr lang="en-US" dirty="0"/>
              <a:t> – det er den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setup!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90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Selvopfundet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59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Selvopfundet</a:t>
            </a:r>
            <a:r>
              <a:rPr lang="en-US" dirty="0"/>
              <a:t>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947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Selvopfundet</a:t>
            </a:r>
            <a:r>
              <a:rPr lang="en-US" dirty="0"/>
              <a:t>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81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0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05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86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A3.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37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35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D3.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err="1"/>
              <a:t>SurveryMonkey</a:t>
            </a:r>
            <a:r>
              <a:rPr lang="da-DK" dirty="0"/>
              <a:t>, spørgsmål 5.</a:t>
            </a: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Call book for team race, Call D7.</a:t>
            </a: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3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2600" y="5618421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885" y="6249188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885" y="6249188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885" y="6249188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885" y="6249188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885" y="6249188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5885" y="6249188"/>
            <a:ext cx="2746800" cy="37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MSIPCMContentMarking" descr="{&quot;HashCode&quot;:-1484227558,&quot;Placement&quot;:&quot;Footer&quot;,&quot;Top&quot;:519.396667,&quot;Left&quot;:0.0,&quot;SlideWidth&quot;:960,&quot;SlideHeight&quot;:540}">
            <a:extLst>
              <a:ext uri="{FF2B5EF4-FFF2-40B4-BE49-F238E27FC236}">
                <a16:creationId xmlns:a16="http://schemas.microsoft.com/office/drawing/2014/main" id="{6D788DA4-A8A5-7CC8-D114-A03EACB0B7D1}"/>
              </a:ext>
            </a:extLst>
          </p:cNvPr>
          <p:cNvSpPr txBox="1"/>
          <p:nvPr userDrawn="1"/>
        </p:nvSpPr>
        <p:spPr>
          <a:xfrm>
            <a:off x="0" y="6596338"/>
            <a:ext cx="1664036" cy="2616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Verdana" panose="020B0604030504040204" pitchFamily="34" charset="0"/>
              </a:rPr>
              <a:t>Internal - Edlund A/S</a:t>
            </a:r>
          </a:p>
        </p:txBody>
      </p:sp>
      <p:sp>
        <p:nvSpPr>
          <p:cNvPr id="3" name="Google Shape;10;p24">
            <a:extLst>
              <a:ext uri="{FF2B5EF4-FFF2-40B4-BE49-F238E27FC236}">
                <a16:creationId xmlns:a16="http://schemas.microsoft.com/office/drawing/2014/main" id="{65FDBF3C-0811-4833-835F-3753C080A807}"/>
              </a:ext>
            </a:extLst>
          </p:cNvPr>
          <p:cNvSpPr/>
          <p:nvPr userDrawn="1"/>
        </p:nvSpPr>
        <p:spPr>
          <a:xfrm>
            <a:off x="122891" y="6521285"/>
            <a:ext cx="1505301" cy="261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Francker W01 Semibold" panose="020B0704050704040203" pitchFamily="34" charset="0"/>
          <a:ea typeface="Francker W01 Semibold" panose="020B070405070404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</a:rPr>
              <a:t>Protestafgørelse på 30 sekunder</a:t>
            </a:r>
            <a:endParaRPr dirty="0">
              <a:latin typeface="Francker W01 Semibold" panose="020B0704050704040203" pitchFamily="34" charset="0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>
                <a:latin typeface="Francker W01" panose="020B0504040704040203" pitchFamily="34" charset="0"/>
              </a:rPr>
              <a:t>Hvorfor bruge lang tid, når man kan bruge kort tid?</a:t>
            </a:r>
            <a:endParaRPr dirty="0">
              <a:latin typeface="Francker W01" panose="020B050404070404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6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CB730-08B1-0287-7119-8DA1E6AF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7113" y="1123363"/>
            <a:ext cx="6439799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7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BE1B3-D2B9-1DB2-0764-A686014677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1146" y="882646"/>
            <a:ext cx="4865653" cy="57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8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11BC6-D90F-4CF2-1177-75CFB9F6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1530" y="725041"/>
            <a:ext cx="5387917" cy="57678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9D065A6-D932-51D9-DD3B-5348C68D18A8}"/>
              </a:ext>
            </a:extLst>
          </p:cNvPr>
          <p:cNvSpPr/>
          <p:nvPr/>
        </p:nvSpPr>
        <p:spPr>
          <a:xfrm flipH="1">
            <a:off x="4575013" y="3831496"/>
            <a:ext cx="933855" cy="520570"/>
          </a:xfrm>
          <a:prstGeom prst="wedgeRoundRectCallout">
            <a:avLst>
              <a:gd name="adj1" fmla="val -50047"/>
              <a:gd name="adj2" fmla="val 94267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rancker W01 Extra Light" panose="020B0204040704040203" pitchFamily="34" charset="0"/>
              </a:rPr>
              <a:t>Protest!</a:t>
            </a:r>
          </a:p>
        </p:txBody>
      </p:sp>
    </p:spTree>
    <p:extLst>
      <p:ext uri="{BB962C8B-B14F-4D97-AF65-F5344CB8AC3E}">
        <p14:creationId xmlns:p14="http://schemas.microsoft.com/office/powerpoint/2010/main" val="34201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9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16F9D-7650-BFEB-857C-469E3FD0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10" y="1533328"/>
            <a:ext cx="7717175" cy="45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10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730E0-4B64-F52C-C558-A5F17196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35" y="480600"/>
            <a:ext cx="2811978" cy="65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11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624C5-A388-80B9-892F-1FD2A21B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506" y="1531966"/>
            <a:ext cx="5543229" cy="462564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CE69BB6-8DD2-66D4-FA20-02381E80F463}"/>
              </a:ext>
            </a:extLst>
          </p:cNvPr>
          <p:cNvSpPr/>
          <p:nvPr/>
        </p:nvSpPr>
        <p:spPr>
          <a:xfrm flipH="1">
            <a:off x="4426084" y="2774704"/>
            <a:ext cx="933855" cy="520570"/>
          </a:xfrm>
          <a:prstGeom prst="wedgeRoundRectCallout">
            <a:avLst>
              <a:gd name="adj1" fmla="val -50047"/>
              <a:gd name="adj2" fmla="val 94267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rancker W01 Extra Light" panose="020B0204040704040203" pitchFamily="34" charset="0"/>
              </a:rPr>
              <a:t>Protest!</a:t>
            </a:r>
          </a:p>
        </p:txBody>
      </p:sp>
    </p:spTree>
    <p:extLst>
      <p:ext uri="{BB962C8B-B14F-4D97-AF65-F5344CB8AC3E}">
        <p14:creationId xmlns:p14="http://schemas.microsoft.com/office/powerpoint/2010/main" val="19981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12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205F8-ECE0-227B-293A-DD0261586A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0418" y="1112803"/>
            <a:ext cx="5434748" cy="538007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0E1D20-3497-8CDF-925C-87E961686C41}"/>
              </a:ext>
            </a:extLst>
          </p:cNvPr>
          <p:cNvSpPr/>
          <p:nvPr/>
        </p:nvSpPr>
        <p:spPr>
          <a:xfrm flipH="1">
            <a:off x="2843490" y="4525683"/>
            <a:ext cx="933855" cy="520570"/>
          </a:xfrm>
          <a:prstGeom prst="wedgeRoundRectCallout">
            <a:avLst>
              <a:gd name="adj1" fmla="val -50047"/>
              <a:gd name="adj2" fmla="val 94267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rancker W01 Extra Light" panose="020B0204040704040203" pitchFamily="34" charset="0"/>
              </a:rPr>
              <a:t>Protest!</a:t>
            </a:r>
          </a:p>
        </p:txBody>
      </p:sp>
    </p:spTree>
    <p:extLst>
      <p:ext uri="{BB962C8B-B14F-4D97-AF65-F5344CB8AC3E}">
        <p14:creationId xmlns:p14="http://schemas.microsoft.com/office/powerpoint/2010/main" val="9884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13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25657-80B2-D31F-C90B-5493D8AC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25" y="1595730"/>
            <a:ext cx="6075550" cy="44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14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5539D-18B2-A6F0-F57F-0AB92D47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79" y="1421673"/>
            <a:ext cx="7638842" cy="469435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473C63E-F2BF-01F7-0B96-8D7C7E7B75EB}"/>
              </a:ext>
            </a:extLst>
          </p:cNvPr>
          <p:cNvSpPr/>
          <p:nvPr/>
        </p:nvSpPr>
        <p:spPr>
          <a:xfrm flipH="1">
            <a:off x="6008451" y="3382788"/>
            <a:ext cx="933855" cy="520570"/>
          </a:xfrm>
          <a:prstGeom prst="wedgeRoundRectCallout">
            <a:avLst>
              <a:gd name="adj1" fmla="val 38495"/>
              <a:gd name="adj2" fmla="val -100073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rancker W01 Extra Light" panose="020B0204040704040203" pitchFamily="34" charset="0"/>
              </a:rPr>
              <a:t>Protest!</a:t>
            </a:r>
          </a:p>
        </p:txBody>
      </p:sp>
    </p:spTree>
    <p:extLst>
      <p:ext uri="{BB962C8B-B14F-4D97-AF65-F5344CB8AC3E}">
        <p14:creationId xmlns:p14="http://schemas.microsoft.com/office/powerpoint/2010/main" val="41969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15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76E5E-8494-4CB1-4944-4ABC9EA5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0640" y="1371600"/>
            <a:ext cx="6470720" cy="467900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06536FC-BA42-5605-B1DA-B07D49A51CD2}"/>
              </a:ext>
            </a:extLst>
          </p:cNvPr>
          <p:cNvSpPr/>
          <p:nvPr/>
        </p:nvSpPr>
        <p:spPr>
          <a:xfrm flipH="1">
            <a:off x="4169924" y="2923020"/>
            <a:ext cx="933855" cy="520570"/>
          </a:xfrm>
          <a:prstGeom prst="wedgeRoundRectCallout">
            <a:avLst>
              <a:gd name="adj1" fmla="val -33380"/>
              <a:gd name="adj2" fmla="val -96336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rancker W01 Extra Light" panose="020B0204040704040203" pitchFamily="34" charset="0"/>
              </a:rPr>
              <a:t>Protest!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A8DF4-8013-C160-32F2-162C2066B72E}"/>
              </a:ext>
            </a:extLst>
          </p:cNvPr>
          <p:cNvSpPr txBox="1"/>
          <p:nvPr/>
        </p:nvSpPr>
        <p:spPr>
          <a:xfrm>
            <a:off x="5823626" y="1690688"/>
            <a:ext cx="173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Francker W01 Extra Light" panose="020B0204040704040203" pitchFamily="34" charset="0"/>
              </a:rPr>
              <a:t>Startlinjemærke</a:t>
            </a:r>
            <a:endParaRPr lang="en-GB" dirty="0">
              <a:latin typeface="Francker W01 Extra Light" panose="020B0204040704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</a:rPr>
              <a:t>Hvorfor?</a:t>
            </a:r>
            <a:endParaRPr dirty="0">
              <a:latin typeface="Francker W01 Semibold" panose="020B0704050704040203" pitchFamily="34" charset="0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da-DK" sz="2400" dirty="0">
                <a:latin typeface="Francker W01 Extra Light" panose="020B0204040704040203" pitchFamily="34" charset="0"/>
                <a:cs typeface="Calibri" panose="020F0502020204030204" pitchFamily="34" charset="0"/>
              </a:rPr>
              <a:t>Hvor lang tid varer en gennemsnitlig høring?</a:t>
            </a: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da-DK" sz="2400" dirty="0">
              <a:latin typeface="Francker W01 Extra Light" panose="020B0204040704040203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da-DK" sz="2400" dirty="0">
                <a:latin typeface="Francker W01 Extra Light" panose="020B0204040704040203" pitchFamily="34" charset="0"/>
                <a:cs typeface="Calibri" panose="020F0502020204030204" pitchFamily="34" charset="0"/>
              </a:rPr>
              <a:t>		      ~ 60 minutter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B511A5-48DD-D90F-1538-A0ED0926B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322771"/>
              </p:ext>
            </p:extLst>
          </p:nvPr>
        </p:nvGraphicFramePr>
        <p:xfrm>
          <a:off x="1467795" y="2621085"/>
          <a:ext cx="5837677" cy="354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3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Det må kunne forbedres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735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Hvorfor skal det tage så lang tid at regne afgørelsen ud, når vi har hørt alle forklaringerne?</a:t>
            </a:r>
          </a:p>
          <a:p>
            <a:pPr indent="-457200">
              <a:spcBef>
                <a:spcPts val="0"/>
              </a:spcBef>
              <a:buSzPct val="100000"/>
            </a:pPr>
            <a:endParaRPr lang="da-DK" sz="2400" dirty="0">
              <a:latin typeface="Francker W01 Extra Light" panose="020B0204040704040203" pitchFamily="34" charset="0"/>
            </a:endParaRPr>
          </a:p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Opmænd praler altid med, at de også er hurtige til at komme med en afgørelse i en høring</a:t>
            </a:r>
          </a:p>
          <a:p>
            <a:pPr indent="-457200">
              <a:spcBef>
                <a:spcPts val="0"/>
              </a:spcBef>
              <a:buSzPct val="100000"/>
            </a:pPr>
            <a:endParaRPr lang="da-DK" sz="2400" dirty="0">
              <a:latin typeface="Francker W01 Extra Light" panose="020B0204040704040203" pitchFamily="34" charset="0"/>
            </a:endParaRPr>
          </a:p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Måske det bare handler om træning!</a:t>
            </a:r>
          </a:p>
        </p:txBody>
      </p:sp>
      <p:pic>
        <p:nvPicPr>
          <p:cNvPr id="3074" name="Picture 2" descr="Øvelse gør mester - Klassisk Dansk">
            <a:extLst>
              <a:ext uri="{FF2B5EF4-FFF2-40B4-BE49-F238E27FC236}">
                <a16:creationId xmlns:a16="http://schemas.microsoft.com/office/drawing/2014/main" id="{493E1E41-7DC3-0D14-3635-E1F140E0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825625"/>
            <a:ext cx="2650382" cy="356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7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Lad os prøve!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38018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Find papir og blyant</a:t>
            </a:r>
          </a:p>
          <a:p>
            <a:pPr indent="-457200">
              <a:spcBef>
                <a:spcPts val="0"/>
              </a:spcBef>
              <a:buSzPct val="100000"/>
            </a:pPr>
            <a:endParaRPr lang="da-DK" sz="2400" dirty="0">
              <a:latin typeface="Francker W01 Extra Light" panose="020B0204040704040203" pitchFamily="34" charset="0"/>
            </a:endParaRPr>
          </a:p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Lav to kolonner:</a:t>
            </a:r>
          </a:p>
          <a:p>
            <a:pPr indent="-457200">
              <a:spcBef>
                <a:spcPts val="0"/>
              </a:spcBef>
              <a:buSzPct val="100000"/>
            </a:pPr>
            <a:endParaRPr lang="da-DK" sz="2400" dirty="0">
              <a:latin typeface="Francker W01 Extra Light" panose="020B0204040704040203" pitchFamily="34" charset="0"/>
            </a:endParaRPr>
          </a:p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Skriv relevante regelnumre og afgørelse ned i første kolonne – I har 30 sekunder!</a:t>
            </a:r>
          </a:p>
          <a:p>
            <a:pPr indent="-457200">
              <a:spcBef>
                <a:spcPts val="0"/>
              </a:spcBef>
              <a:buSzPct val="100000"/>
            </a:pPr>
            <a:endParaRPr lang="da-DK" sz="2400" dirty="0">
              <a:latin typeface="Francker W01 Extra Light" panose="020B0204040704040203" pitchFamily="34" charset="0"/>
            </a:endParaRPr>
          </a:p>
          <a:p>
            <a:pPr indent="-457200">
              <a:spcBef>
                <a:spcPts val="0"/>
              </a:spcBef>
              <a:buSzPct val="100000"/>
            </a:pPr>
            <a:r>
              <a:rPr lang="da-DK" sz="2400" dirty="0">
                <a:latin typeface="Francker W01 Extra Light" panose="020B0204040704040203" pitchFamily="34" charset="0"/>
              </a:rPr>
              <a:t>Anden kolonne skriver vi i </a:t>
            </a:r>
            <a:r>
              <a:rPr lang="da-DK" sz="2400" dirty="0" err="1">
                <a:latin typeface="Francker W01 Extra Light" panose="020B0204040704040203" pitchFamily="34" charset="0"/>
              </a:rPr>
              <a:t>i</a:t>
            </a:r>
            <a:r>
              <a:rPr lang="da-DK" sz="2400" dirty="0">
                <a:latin typeface="Francker W01 Extra Light" panose="020B0204040704040203" pitchFamily="34" charset="0"/>
              </a:rPr>
              <a:t> plenum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1CD73A-DFA0-E58F-AD38-7AF6BDF0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49415"/>
              </p:ext>
            </p:extLst>
          </p:nvPr>
        </p:nvGraphicFramePr>
        <p:xfrm>
          <a:off x="5097294" y="1601838"/>
          <a:ext cx="6350000" cy="420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0">
                  <a:extLst>
                    <a:ext uri="{9D8B030D-6E8A-4147-A177-3AD203B41FA5}">
                      <a16:colId xmlns:a16="http://schemas.microsoft.com/office/drawing/2014/main" val="1474956378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695747831"/>
                    </a:ext>
                  </a:extLst>
                </a:gridCol>
              </a:tblGrid>
              <a:tr h="361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Francker W01" panose="020B0504040704040203" pitchFamily="34" charset="0"/>
                        </a:rPr>
                        <a:t>Hurtig</a:t>
                      </a:r>
                      <a:endParaRPr lang="en-GB" sz="2400" dirty="0">
                        <a:latin typeface="Francker W01" panose="020B050404070404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Francker W01" panose="020B0504040704040203" pitchFamily="34" charset="0"/>
                        </a:rPr>
                        <a:t>Langsom</a:t>
                      </a:r>
                      <a:endParaRPr lang="en-GB" sz="2400" dirty="0">
                        <a:latin typeface="Francker W01" panose="020B050404070404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09773"/>
                  </a:ext>
                </a:extLst>
              </a:tr>
              <a:tr h="3746458">
                <a:tc>
                  <a:txBody>
                    <a:bodyPr/>
                    <a:lstStyle/>
                    <a:p>
                      <a:endParaRPr lang="en-GB" sz="2400" dirty="0">
                        <a:latin typeface="Francker W01 Extra Light" panose="020B020404070404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Francker W01 Extra Light" panose="020B020404070404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09450"/>
                  </a:ext>
                </a:extLst>
              </a:tr>
            </a:tbl>
          </a:graphicData>
        </a:graphic>
      </p:graphicFrame>
      <p:pic>
        <p:nvPicPr>
          <p:cNvPr id="1026" name="Picture 2" descr="Speedy Gonzales Funny Kids Cartoon Vinyl Sticker Car Truck Window Decal  Laptop | eBay">
            <a:extLst>
              <a:ext uri="{FF2B5EF4-FFF2-40B4-BE49-F238E27FC236}">
                <a16:creationId xmlns:a16="http://schemas.microsoft.com/office/drawing/2014/main" id="{EA395D73-FF83-19B3-ABC4-A203B91B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77777"/>
              </a:clrFrom>
              <a:clrTo>
                <a:srgbClr val="7777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8" y="3237598"/>
            <a:ext cx="2767603" cy="27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draw a sloth - Charcoals">
            <a:extLst>
              <a:ext uri="{FF2B5EF4-FFF2-40B4-BE49-F238E27FC236}">
                <a16:creationId xmlns:a16="http://schemas.microsoft.com/office/drawing/2014/main" id="{331C44D7-35CE-DCCA-190F-A7D39C48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7267" y="3855404"/>
            <a:ext cx="1970661" cy="17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CB90C-79B3-5FD2-6C91-2F45AA5BF6CE}"/>
              </a:ext>
            </a:extLst>
          </p:cNvPr>
          <p:cNvSpPr txBox="1"/>
          <p:nvPr/>
        </p:nvSpPr>
        <p:spPr>
          <a:xfrm>
            <a:off x="5158133" y="2413337"/>
            <a:ext cx="311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rancker W01 Extra Light" panose="020B0204040704040203" pitchFamily="34" charset="0"/>
              </a:rPr>
              <a:t>10, 12, 13, 14, </a:t>
            </a:r>
            <a:r>
              <a:rPr lang="en-GB" sz="2000" u="sng" dirty="0">
                <a:latin typeface="Francker W01 Extra Light" panose="020B0204040704040203" pitchFamily="34" charset="0"/>
              </a:rPr>
              <a:t>18.2(b)</a:t>
            </a:r>
            <a:r>
              <a:rPr lang="en-GB" sz="2000" dirty="0">
                <a:latin typeface="Francker W01 Extra Light" panose="020B0204040704040203" pitchFamily="34" charset="0"/>
              </a:rPr>
              <a:t>, 43.1(a), 43.1(b): Y DSQ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036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9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1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58E24-148C-47ED-9EDE-02DB3D0F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28" y="1809184"/>
            <a:ext cx="6240136" cy="40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2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3917D-19BA-27B7-7612-89682684D9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4629" y="856034"/>
            <a:ext cx="3850681" cy="56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3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D61FB-4E8B-3AED-F804-16034DB3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481" y="1371462"/>
            <a:ext cx="5327368" cy="51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5D71D3-D72F-2623-54E0-B47F89964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153551"/>
            <a:ext cx="5513833" cy="5218184"/>
          </a:xfrm>
          <a:prstGeom prst="rect">
            <a:avLst/>
          </a:prstGeom>
        </p:spPr>
      </p:pic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4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D7D17-B603-2946-1DB8-FEA6365C52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310" y="1538633"/>
            <a:ext cx="6719418" cy="5037266"/>
          </a:xfrm>
          <a:prstGeom prst="rect">
            <a:avLst/>
          </a:prstGeom>
        </p:spPr>
      </p:pic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Francker W01 Semibold" panose="020B0704050704040203" pitchFamily="34" charset="0"/>
                <a:cs typeface="Calibri" panose="020F0502020204030204" pitchFamily="34" charset="0"/>
              </a:rPr>
              <a:t>Situation 5</a:t>
            </a:r>
            <a:endParaRPr dirty="0">
              <a:latin typeface="Francker W01 Semibold" panose="020B070405070404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7;p4">
            <a:extLst>
              <a:ext uri="{FF2B5EF4-FFF2-40B4-BE49-F238E27FC236}">
                <a16:creationId xmlns:a16="http://schemas.microsoft.com/office/drawing/2014/main" id="{B8D74023-4C67-5DAA-FC2D-B3EDAC991761}"/>
              </a:ext>
            </a:extLst>
          </p:cNvPr>
          <p:cNvSpPr/>
          <p:nvPr/>
        </p:nvSpPr>
        <p:spPr>
          <a:xfrm rot="5400000">
            <a:off x="-3083742" y="3336512"/>
            <a:ext cx="6858000" cy="184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0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298</Words>
  <Application>Microsoft Office PowerPoint</Application>
  <PresentationFormat>Widescreen</PresentationFormat>
  <Paragraphs>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Francker W01</vt:lpstr>
      <vt:lpstr>Francker W01 Extra Light</vt:lpstr>
      <vt:lpstr>Francker W01 Semibold</vt:lpstr>
      <vt:lpstr>Verdana</vt:lpstr>
      <vt:lpstr>Office Theme</vt:lpstr>
      <vt:lpstr>Protestafgørelse på 30 sekunder</vt:lpstr>
      <vt:lpstr>Hvorfor?</vt:lpstr>
      <vt:lpstr>Det må kunne forbedres</vt:lpstr>
      <vt:lpstr>Lad os prøve!</vt:lpstr>
      <vt:lpstr>Situation 1</vt:lpstr>
      <vt:lpstr>Situation 2</vt:lpstr>
      <vt:lpstr>Situation 3</vt:lpstr>
      <vt:lpstr>Situation 4</vt:lpstr>
      <vt:lpstr>Situation 5</vt:lpstr>
      <vt:lpstr>Situation 6</vt:lpstr>
      <vt:lpstr>Situation 7</vt:lpstr>
      <vt:lpstr>Situation 8</vt:lpstr>
      <vt:lpstr>Situation 9</vt:lpstr>
      <vt:lpstr>Situation 10</vt:lpstr>
      <vt:lpstr>Situation 11</vt:lpstr>
      <vt:lpstr>Situation 12</vt:lpstr>
      <vt:lpstr>Situation 13</vt:lpstr>
      <vt:lpstr>Situation 14</vt:lpstr>
      <vt:lpstr>Situation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Kapsejladsledermail</dc:title>
  <dc:creator>Søren Christian Badstue (SBAD)</dc:creator>
  <cp:lastModifiedBy>Line Juhl (LJU)</cp:lastModifiedBy>
  <cp:revision>58</cp:revision>
  <dcterms:created xsi:type="dcterms:W3CDTF">2021-09-29T15:20:50Z</dcterms:created>
  <dcterms:modified xsi:type="dcterms:W3CDTF">2022-11-13T22:10:34Z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bd9327-578f-4f89-a028-38d53408aaef_Enabled">
    <vt:lpwstr>true</vt:lpwstr>
  </property>
  <property fmtid="{D5CDD505-2E9C-101B-9397-08002B2CF9AE}" pid="3" name="MSIP_Label_b1bd9327-578f-4f89-a028-38d53408aaef_SetDate">
    <vt:lpwstr>2022-11-09T23:41:19Z</vt:lpwstr>
  </property>
  <property fmtid="{D5CDD505-2E9C-101B-9397-08002B2CF9AE}" pid="4" name="MSIP_Label_b1bd9327-578f-4f89-a028-38d53408aaef_Method">
    <vt:lpwstr>Standard</vt:lpwstr>
  </property>
  <property fmtid="{D5CDD505-2E9C-101B-9397-08002B2CF9AE}" pid="5" name="MSIP_Label_b1bd9327-578f-4f89-a028-38d53408aaef_Name">
    <vt:lpwstr>Internal - Edlund</vt:lpwstr>
  </property>
  <property fmtid="{D5CDD505-2E9C-101B-9397-08002B2CF9AE}" pid="6" name="MSIP_Label_b1bd9327-578f-4f89-a028-38d53408aaef_SiteId">
    <vt:lpwstr>1e2ad6d6-274f-43e8-89ef-d36d65bb83b5</vt:lpwstr>
  </property>
  <property fmtid="{D5CDD505-2E9C-101B-9397-08002B2CF9AE}" pid="7" name="MSIP_Label_b1bd9327-578f-4f89-a028-38d53408aaef_ActionId">
    <vt:lpwstr>419a0673-b2d8-42bd-8c40-000026eeadee</vt:lpwstr>
  </property>
  <property fmtid="{D5CDD505-2E9C-101B-9397-08002B2CF9AE}" pid="8" name="MSIP_Label_b1bd9327-578f-4f89-a028-38d53408aaef_ContentBits">
    <vt:lpwstr>2</vt:lpwstr>
  </property>
</Properties>
</file>